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74" r:id="rId5"/>
    <p:sldId id="260" r:id="rId6"/>
    <p:sldId id="276" r:id="rId7"/>
    <p:sldId id="27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79" r:id="rId22"/>
    <p:sldId id="289" r:id="rId23"/>
    <p:sldId id="290" r:id="rId24"/>
    <p:sldId id="286" r:id="rId25"/>
    <p:sldId id="287" r:id="rId26"/>
    <p:sldId id="280" r:id="rId27"/>
    <p:sldId id="283" r:id="rId28"/>
    <p:sldId id="284" r:id="rId29"/>
    <p:sldId id="285" r:id="rId30"/>
    <p:sldId id="295" r:id="rId31"/>
    <p:sldId id="277" r:id="rId32"/>
    <p:sldId id="294" r:id="rId33"/>
    <p:sldId id="288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>
        <p:scale>
          <a:sx n="72" d="100"/>
          <a:sy n="72" d="100"/>
        </p:scale>
        <p:origin x="549" y="5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9300C-EC1B-492A-8008-ACA12C554BE6}" type="datetimeFigureOut">
              <a:rPr lang="en-CA" smtClean="0"/>
              <a:t>2016-10-31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9032-0F30-47ED-92B7-6E06436441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84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67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4FBDA3-1EF0-4F4D-87C2-05A6DE23B26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369931-429C-4768-BC0F-B0E66B25B1B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83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97E0-4C89-489A-BE43-1E67D1706B0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05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0FBA1-302A-4CE5-AF89-1287B7E247B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62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26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47880-5FE0-4D72-8764-6EB1F88824AB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24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9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44BF3E-4603-4BA4-8E58-1015300204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CD558C-5CF1-4FF4-94E0-5AA01167CA0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7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F4DDD8-7EB9-4473-938A-65E2BE61F1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1D73EB-572F-4F0C-B6EF-F1CE7377974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37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B6B19E-AA1B-4237-A830-C0048A72CB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9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081AB2-97F2-48EF-9DA1-FCA7B901C5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7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24D2B7-4A8B-4006-B1C6-40287982ABF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31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6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24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31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67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73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47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77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43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1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9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E007D-04E0-4699-9DFB-E53FA2253F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6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#_ENREF_15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5389"/>
            <a:ext cx="9144000" cy="1260427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How to use Rheology to Characterize and Formulate Nanofiber Based Materials</a:t>
            </a:r>
            <a:endParaRPr lang="en-CA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36137"/>
            <a:ext cx="9144000" cy="258051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TAPPI Nano Division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CA" sz="7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Yaman Boluk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University of Alberta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/>
              <a:t>a</a:t>
            </a:r>
            <a:r>
              <a:rPr lang="en-CA" sz="7200" b="1" dirty="0" smtClean="0"/>
              <a:t>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National Institute for Nanotechnology, National Research Council of Canada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Edmonton, Alberta Canada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CA" sz="72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CA" sz="7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7200" b="1" dirty="0" smtClean="0"/>
              <a:t>November 9, 2016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316" y="299337"/>
            <a:ext cx="2091858" cy="16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CA" dirty="0" smtClean="0"/>
              <a:t>The application of a particular shear stress will not result in a definite deformation (i.e. shear strain), but the liquid will deform and continue deforming as long as the shear stress is applied. </a:t>
            </a:r>
          </a:p>
          <a:p>
            <a:pPr>
              <a:defRPr/>
            </a:pPr>
            <a:r>
              <a:rPr lang="en-CA" dirty="0" smtClean="0"/>
              <a:t>This continuous increase will occur no matter how small the applied shear stress, </a:t>
            </a:r>
            <a:r>
              <a:rPr lang="en-CA" dirty="0" smtClean="0">
                <a:sym typeface="Symbol"/>
              </a:rPr>
              <a:t>, but </a:t>
            </a:r>
            <a:r>
              <a:rPr lang="en-CA" u="sng" dirty="0" smtClean="0">
                <a:solidFill>
                  <a:srgbClr val="0070C0"/>
                </a:solidFill>
                <a:sym typeface="Symbol"/>
              </a:rPr>
              <a:t>the rate at which this occurs will depend very much on </a:t>
            </a:r>
            <a:r>
              <a:rPr lang="en-CA" dirty="0" smtClean="0">
                <a:sym typeface="Symbol"/>
              </a:rPr>
              <a:t>.</a:t>
            </a:r>
          </a:p>
          <a:p>
            <a:pPr>
              <a:defRPr/>
            </a:pPr>
            <a:r>
              <a:rPr lang="en-CA" dirty="0" smtClean="0">
                <a:sym typeface="Symbol"/>
              </a:rPr>
              <a:t>In its simplest  form (Newtonian liquid), the rate of deformation is directly proportional to the applied shear stress.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892895" y="312750"/>
            <a:ext cx="8229600" cy="850062"/>
          </a:xfrm>
        </p:spPr>
        <p:txBody>
          <a:bodyPr>
            <a:normAutofit/>
          </a:bodyPr>
          <a:lstStyle/>
          <a:p>
            <a:pPr algn="l"/>
            <a:r>
              <a:rPr lang="en-CA" dirty="0"/>
              <a:t>Types of Flow</a:t>
            </a: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833045" y="3236976"/>
            <a:ext cx="5040464" cy="3418045"/>
          </a:xfrm>
        </p:spPr>
        <p:txBody>
          <a:bodyPr>
            <a:normAutofit/>
          </a:bodyPr>
          <a:lstStyle/>
          <a:p>
            <a:r>
              <a:rPr lang="en-CA" sz="2000" dirty="0"/>
              <a:t>Newtonian Fluid</a:t>
            </a:r>
          </a:p>
          <a:p>
            <a:r>
              <a:rPr lang="en-CA" sz="2000" dirty="0"/>
              <a:t>Non-Newtonian Fluids</a:t>
            </a:r>
          </a:p>
          <a:p>
            <a:pPr lvl="1"/>
            <a:r>
              <a:rPr lang="en-CA" sz="2000" dirty="0"/>
              <a:t>Bingham Fluid</a:t>
            </a:r>
          </a:p>
          <a:p>
            <a:pPr lvl="1"/>
            <a:r>
              <a:rPr lang="en-CA" sz="2000" dirty="0"/>
              <a:t>Shear Thickening Fluid</a:t>
            </a:r>
          </a:p>
          <a:p>
            <a:pPr lvl="1"/>
            <a:r>
              <a:rPr lang="en-CA" sz="2000" dirty="0"/>
              <a:t>Shear Thinning Fluid</a:t>
            </a:r>
          </a:p>
          <a:p>
            <a:pPr lvl="1"/>
            <a:r>
              <a:rPr lang="en-CA" sz="2000" dirty="0"/>
              <a:t>Thixotropic Fluid </a:t>
            </a:r>
          </a:p>
          <a:p>
            <a:pPr marL="457200" lvl="1" indent="0">
              <a:buNone/>
            </a:pPr>
            <a:r>
              <a:rPr lang="en-CA" sz="2000" dirty="0"/>
              <a:t>(closest resemblance to cement paste)</a:t>
            </a:r>
            <a:endParaRPr lang="en-US" sz="2000" dirty="0"/>
          </a:p>
        </p:txBody>
      </p:sp>
      <p:pic>
        <p:nvPicPr>
          <p:cNvPr id="4" name="Picture 6" descr="http://www.nzifst.org.nz/unitoperations/unopsassets/fig3-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16" y="279791"/>
            <a:ext cx="3492983" cy="35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63366" y="4043480"/>
            <a:ext cx="2251075" cy="2406650"/>
            <a:chOff x="5872163" y="1931988"/>
            <a:chExt cx="2674937" cy="298767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63" y="2513013"/>
              <a:ext cx="2674937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6296025" y="1931988"/>
              <a:ext cx="1589016" cy="49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 b="1">
                  <a:solidFill>
                    <a:srgbClr val="FFFF66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 b="1">
                  <a:solidFill>
                    <a:srgbClr val="FFFF66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000" b="1">
                  <a:solidFill>
                    <a:srgbClr val="FFFF66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chemeClr val="tx1"/>
                  </a:solidFill>
                </a:rPr>
                <a:t>Thixotropy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5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Newtonian Fluid</a:t>
            </a:r>
            <a:endParaRPr lang="en-US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368617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CA" dirty="0" smtClean="0"/>
              <a:t>	When the fluid flows regardless of how much it is being stressed, we have a Newtonian Fluid.</a:t>
            </a:r>
          </a:p>
          <a:p>
            <a:pPr>
              <a:buFont typeface="Arial" charset="0"/>
              <a:buNone/>
            </a:pPr>
            <a:endParaRPr lang="en-CA" dirty="0" smtClean="0"/>
          </a:p>
          <a:p>
            <a:pPr>
              <a:buFont typeface="Arial" charset="0"/>
              <a:buNone/>
            </a:pPr>
            <a:endParaRPr lang="en-CA" dirty="0" smtClean="0"/>
          </a:p>
          <a:p>
            <a:pPr>
              <a:buFont typeface="Arial" charset="0"/>
              <a:buNone/>
            </a:pPr>
            <a:endParaRPr lang="en-CA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524001" y="682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1286" y="4610101"/>
            <a:ext cx="1381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524001" y="1120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6640" name="Group 16"/>
          <p:cNvGrpSpPr>
            <a:grpSpLocks/>
          </p:cNvGrpSpPr>
          <p:nvPr/>
        </p:nvGrpSpPr>
        <p:grpSpPr bwMode="auto">
          <a:xfrm>
            <a:off x="6024563" y="1341438"/>
            <a:ext cx="3841750" cy="4286250"/>
            <a:chOff x="2835" y="845"/>
            <a:chExt cx="2420" cy="2700"/>
          </a:xfrm>
        </p:grpSpPr>
        <p:grpSp>
          <p:nvGrpSpPr>
            <p:cNvPr id="26634" name="Group 10"/>
            <p:cNvGrpSpPr>
              <a:grpSpLocks/>
            </p:cNvGrpSpPr>
            <p:nvPr/>
          </p:nvGrpSpPr>
          <p:grpSpPr bwMode="auto">
            <a:xfrm>
              <a:off x="2835" y="845"/>
              <a:ext cx="2420" cy="2700"/>
              <a:chOff x="483" y="1007"/>
              <a:chExt cx="2420" cy="2700"/>
            </a:xfrm>
          </p:grpSpPr>
          <p:pic>
            <p:nvPicPr>
              <p:cNvPr id="26635" name="Picture 11" descr="lec_4-00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 contrast="6000"/>
              </a:blip>
              <a:srcRect/>
              <a:stretch>
                <a:fillRect/>
              </a:stretch>
            </p:blipFill>
            <p:spPr bwMode="auto">
              <a:xfrm>
                <a:off x="483" y="1008"/>
                <a:ext cx="2420" cy="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36" name="Text Box 12"/>
              <p:cNvSpPr txBox="1">
                <a:spLocks noChangeArrowheads="1"/>
              </p:cNvSpPr>
              <p:nvPr/>
            </p:nvSpPr>
            <p:spPr bwMode="auto">
              <a:xfrm>
                <a:off x="528" y="3216"/>
                <a:ext cx="2352" cy="4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Rate of shear, d</a:t>
                </a:r>
                <a:r>
                  <a:rPr lang="en-US">
                    <a:sym typeface="Symbol" pitchFamily="18" charset="2"/>
                  </a:rPr>
                  <a:t>/dt</a:t>
                </a:r>
              </a:p>
              <a:p>
                <a:pPr algn="ctr">
                  <a:spcBef>
                    <a:spcPct val="50000"/>
                  </a:spcBef>
                </a:pPr>
                <a:endParaRPr lang="en-US">
                  <a:sym typeface="Symbol" pitchFamily="18" charset="2"/>
                </a:endParaRPr>
              </a:p>
            </p:txBody>
          </p:sp>
          <p:sp>
            <p:nvSpPr>
              <p:cNvPr id="26637" name="Text Box 13"/>
              <p:cNvSpPr txBox="1">
                <a:spLocks noChangeArrowheads="1"/>
              </p:cNvSpPr>
              <p:nvPr/>
            </p:nvSpPr>
            <p:spPr bwMode="auto">
              <a:xfrm rot="16200000">
                <a:off x="-459" y="1995"/>
                <a:ext cx="2208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Shear stress, </a:t>
                </a:r>
                <a:r>
                  <a:rPr lang="en-US">
                    <a:sym typeface="Symbol" pitchFamily="18" charset="2"/>
                  </a:rPr>
                  <a:t></a:t>
                </a:r>
              </a:p>
            </p:txBody>
          </p:sp>
        </p:grpSp>
        <p:sp>
          <p:nvSpPr>
            <p:cNvPr id="26639" name="Text Box 15"/>
            <p:cNvSpPr txBox="1">
              <a:spLocks noChangeArrowheads="1"/>
            </p:cNvSpPr>
            <p:nvPr/>
          </p:nvSpPr>
          <p:spPr bwMode="auto">
            <a:xfrm>
              <a:off x="3969" y="1888"/>
              <a:ext cx="99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Slope = </a:t>
              </a:r>
              <a:r>
                <a:rPr lang="en-US">
                  <a:sym typeface="Symbol" pitchFamily="18" charset="2"/>
                </a:rPr>
                <a:t>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392880" y="5627688"/>
                <a:ext cx="2594246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880" y="5627688"/>
                <a:ext cx="2594246" cy="526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2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Bingham Fluid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257675" cy="452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A Bingham fluid acts as a rigid body at low shear stress and flows like a viscous fluid at high shear. </a:t>
            </a:r>
          </a:p>
          <a:p>
            <a:pPr>
              <a:defRPr/>
            </a:pPr>
            <a:r>
              <a:rPr lang="en-US" dirty="0" smtClean="0"/>
              <a:t>Past the critical shear, it behaves as a Newtonian Fluid - there is a linear relationship between shear stress and shear rate.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52689" y="5715001"/>
            <a:ext cx="23717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1524001" y="1120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260026" y="1214286"/>
            <a:ext cx="4022121" cy="4354725"/>
            <a:chOff x="5084763" y="3027343"/>
            <a:chExt cx="3068637" cy="3240107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5441950" y="3532188"/>
              <a:ext cx="0" cy="242728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5416550" y="5948363"/>
              <a:ext cx="26352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5441950" y="4276725"/>
              <a:ext cx="2370138" cy="855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5487035" y="5999164"/>
              <a:ext cx="1527668" cy="2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Shear Rate,    (1/s)</a:t>
              </a:r>
              <a:endParaRPr lang="en-US" altLang="en-US" sz="2000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 rot="16200000">
              <a:off x="4485127" y="4843531"/>
              <a:ext cx="1581813" cy="23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Shear Stress,    (Pa)</a:t>
              </a:r>
              <a:endParaRPr lang="en-US" altLang="en-US" sz="2000" dirty="0">
                <a:latin typeface="Times New Roman" pitchFamily="18" charset="0"/>
                <a:cs typeface="Arial" charset="0"/>
              </a:endParaRPr>
            </a:p>
          </p:txBody>
        </p: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34" b="12903"/>
            <a:stretch>
              <a:fillRect/>
            </a:stretch>
          </p:blipFill>
          <p:spPr bwMode="auto">
            <a:xfrm rot="-5400000">
              <a:off x="5121275" y="4143376"/>
              <a:ext cx="217487" cy="290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35" t="4301"/>
            <a:stretch>
              <a:fillRect/>
            </a:stretch>
          </p:blipFill>
          <p:spPr bwMode="auto">
            <a:xfrm>
              <a:off x="7064375" y="5992813"/>
              <a:ext cx="142875" cy="274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13"/>
            <p:cNvSpPr>
              <a:spLocks noChangeArrowheads="1"/>
            </p:cNvSpPr>
            <p:nvPr/>
          </p:nvSpPr>
          <p:spPr bwMode="gray">
            <a:xfrm>
              <a:off x="5638800" y="4805828"/>
              <a:ext cx="198186" cy="38642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gray">
            <a:xfrm>
              <a:off x="6115050" y="4634378"/>
              <a:ext cx="198186" cy="38642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gray">
            <a:xfrm>
              <a:off x="6591300" y="4481978"/>
              <a:ext cx="198186" cy="38642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gray">
            <a:xfrm>
              <a:off x="7067550" y="4329578"/>
              <a:ext cx="198186" cy="38642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gray">
            <a:xfrm>
              <a:off x="7543800" y="4177178"/>
              <a:ext cx="198186" cy="38642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gray">
            <a:xfrm>
              <a:off x="5562600" y="3900488"/>
              <a:ext cx="2286000" cy="274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b="1" dirty="0"/>
                <a:t>The Bingham Model</a:t>
              </a: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gray">
            <a:xfrm flipH="1" flipV="1">
              <a:off x="5562600" y="5208588"/>
              <a:ext cx="304800" cy="3048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28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43375"/>
              <a:ext cx="1295400" cy="40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Line 22"/>
            <p:cNvSpPr>
              <a:spLocks noChangeShapeType="1"/>
            </p:cNvSpPr>
            <p:nvPr/>
          </p:nvSpPr>
          <p:spPr bwMode="gray">
            <a:xfrm flipV="1">
              <a:off x="6400800" y="4875213"/>
              <a:ext cx="5619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gray">
            <a:xfrm flipV="1">
              <a:off x="6962775" y="4675188"/>
              <a:ext cx="0" cy="200025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gray">
            <a:xfrm>
              <a:off x="5715000" y="5513389"/>
              <a:ext cx="2438400" cy="2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400" dirty="0"/>
                <a:t>intercept = yield stress (</a:t>
              </a:r>
              <a:r>
                <a:rPr lang="en-US" altLang="en-US" sz="1400" dirty="0">
                  <a:latin typeface="Symbol" pitchFamily="18" charset="2"/>
                </a:rPr>
                <a:t>t</a:t>
              </a:r>
              <a:r>
                <a:rPr lang="en-US" altLang="en-US" sz="1400" baseline="-25000" dirty="0"/>
                <a:t>0</a:t>
              </a:r>
              <a:r>
                <a:rPr lang="en-US" altLang="en-US" sz="1400" dirty="0"/>
                <a:t>)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gray">
            <a:xfrm>
              <a:off x="5726113" y="3027343"/>
              <a:ext cx="2085975" cy="343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66699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u="sng" dirty="0"/>
                <a:t>Flow Curve</a:t>
              </a:r>
            </a:p>
          </p:txBody>
        </p:sp>
      </p:grpSp>
      <p:sp>
        <p:nvSpPr>
          <p:cNvPr id="33" name="Text Box 24"/>
          <p:cNvSpPr txBox="1">
            <a:spLocks noChangeArrowheads="1"/>
          </p:cNvSpPr>
          <p:nvPr/>
        </p:nvSpPr>
        <p:spPr bwMode="gray">
          <a:xfrm>
            <a:off x="7610443" y="3736240"/>
            <a:ext cx="2652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9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slope = plastic viscosity (</a:t>
            </a:r>
            <a:r>
              <a:rPr lang="en-US" altLang="en-US">
                <a:latin typeface="Symbol" pitchFamily="18" charset="2"/>
              </a:rPr>
              <a:t>m</a:t>
            </a:r>
            <a:r>
              <a:rPr lang="en-US" altLang="en-US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6159578" y="5852202"/>
                <a:ext cx="2075095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78" y="5852202"/>
                <a:ext cx="2075095" cy="526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1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Shear Thinning</a:t>
            </a:r>
            <a:endParaRPr lang="en-US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900488" cy="4525963"/>
          </a:xfrm>
        </p:spPr>
        <p:txBody>
          <a:bodyPr/>
          <a:lstStyle/>
          <a:p>
            <a:r>
              <a:rPr lang="en-CA" smtClean="0"/>
              <a:t>This type of liquid displays a decrease in the viscosity with an increase in the shear rate.</a:t>
            </a:r>
          </a:p>
          <a:p>
            <a:pPr>
              <a:buFont typeface="Arial" charset="0"/>
              <a:buNone/>
            </a:pPr>
            <a:endParaRPr lang="en-CA" smtClean="0"/>
          </a:p>
          <a:p>
            <a:pPr>
              <a:buFont typeface="Arial" charset="0"/>
              <a:buNone/>
            </a:pPr>
            <a:endParaRPr lang="en-CA" smtClean="0"/>
          </a:p>
          <a:p>
            <a:pPr>
              <a:buFont typeface="Arial" charset="0"/>
              <a:buNone/>
            </a:pPr>
            <a:r>
              <a:rPr lang="en-CA" smtClean="0"/>
              <a:t>		where, </a:t>
            </a:r>
            <a:r>
              <a:rPr lang="en-CA" i="1" smtClean="0"/>
              <a:t>m</a:t>
            </a:r>
            <a:r>
              <a:rPr lang="en-CA" smtClean="0"/>
              <a:t> &lt; </a:t>
            </a:r>
            <a:r>
              <a:rPr lang="en-CA" i="1" smtClean="0"/>
              <a:t>1</a:t>
            </a:r>
            <a:endParaRPr lang="en-US" i="1" smtClean="0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900" y="3863182"/>
            <a:ext cx="21145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1524001" y="1120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727" name="Picture 7" descr="lec_4-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6" y="1676400"/>
            <a:ext cx="3451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012471" y="5318105"/>
                <a:ext cx="2089979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471" y="5318105"/>
                <a:ext cx="2089979" cy="526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3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Shear Thickenning</a:t>
            </a:r>
            <a:endParaRPr lang="en-US" smtClean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614863" cy="4525963"/>
          </a:xfrm>
        </p:spPr>
        <p:txBody>
          <a:bodyPr/>
          <a:lstStyle/>
          <a:p>
            <a:r>
              <a:rPr lang="en-CA" dirty="0" smtClean="0"/>
              <a:t>Such fluids (also called dilatant fluids) exhibit an increase in viscosity with an increase in the shear strain rate.</a:t>
            </a:r>
          </a:p>
          <a:p>
            <a:pPr>
              <a:buFont typeface="Arial" charset="0"/>
              <a:buNone/>
            </a:pPr>
            <a:endParaRPr lang="en-CA" dirty="0" smtClean="0"/>
          </a:p>
          <a:p>
            <a:pPr>
              <a:buFont typeface="Arial" charset="0"/>
              <a:buNone/>
            </a:pPr>
            <a:endParaRPr lang="en-CA" dirty="0" smtClean="0"/>
          </a:p>
          <a:p>
            <a:pPr>
              <a:buFont typeface="Arial" charset="0"/>
              <a:buNone/>
            </a:pPr>
            <a:r>
              <a:rPr lang="en-CA" dirty="0" smtClean="0"/>
              <a:t>		where, </a:t>
            </a:r>
            <a:r>
              <a:rPr lang="en-CA" i="1" dirty="0" smtClean="0"/>
              <a:t>m</a:t>
            </a:r>
            <a:r>
              <a:rPr lang="en-CA" dirty="0" smtClean="0"/>
              <a:t> &gt; </a:t>
            </a:r>
            <a:r>
              <a:rPr lang="en-CA" i="1" dirty="0" smtClean="0"/>
              <a:t>1</a:t>
            </a:r>
            <a:endParaRPr lang="en-US" i="1" dirty="0" smtClean="0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277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1082" y="3929852"/>
            <a:ext cx="21145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1524001" y="1120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2775" name="Picture 7" descr="lec_4-005"/>
          <p:cNvPicPr>
            <a:picLocks noChangeAspect="1" noChangeArrowheads="1"/>
          </p:cNvPicPr>
          <p:nvPr/>
        </p:nvPicPr>
        <p:blipFill>
          <a:blip r:embed="rId4" cstate="print"/>
          <a:srcRect l="22548" t="14940" r="42880" b="2858"/>
          <a:stretch>
            <a:fillRect/>
          </a:stretch>
        </p:blipFill>
        <p:spPr bwMode="auto">
          <a:xfrm rot="-60000">
            <a:off x="6886576" y="1411289"/>
            <a:ext cx="29622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319964" y="465296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Shear rate, d</a:t>
            </a:r>
            <a:r>
              <a:rPr lang="en-US">
                <a:sym typeface="Symbol" pitchFamily="18" charset="2"/>
              </a:rPr>
              <a:t></a:t>
            </a:r>
            <a:r>
              <a:rPr lang="en-US"/>
              <a:t>/dt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012471" y="5318105"/>
                <a:ext cx="1789531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471" y="5318105"/>
                <a:ext cx="1789531" cy="526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6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Thixotropic</a:t>
            </a:r>
            <a:r>
              <a:rPr lang="en-CA" dirty="0" smtClean="0"/>
              <a:t> Fluid …(1)</a:t>
            </a:r>
            <a:endParaRPr lang="en-US" dirty="0" smtClean="0"/>
          </a:p>
        </p:txBody>
      </p:sp>
      <p:sp>
        <p:nvSpPr>
          <p:cNvPr id="34818" name="Content Placeholder 4"/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4038600" cy="4525963"/>
          </a:xfrm>
        </p:spPr>
        <p:txBody>
          <a:bodyPr/>
          <a:lstStyle/>
          <a:p>
            <a:r>
              <a:rPr lang="en-US"/>
              <a:t>A fluid which exhibits a drop in viscosity with time under a constant shear strain rate is said to be thixotropic.</a:t>
            </a:r>
          </a:p>
          <a:p>
            <a:r>
              <a:rPr lang="en-US"/>
              <a:t>The viscosity undergoes a gradual recovery when the shear stress is removed.</a:t>
            </a:r>
          </a:p>
        </p:txBody>
      </p:sp>
      <p:sp>
        <p:nvSpPr>
          <p:cNvPr id="3482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6172200" y="1600201"/>
            <a:ext cx="4038600" cy="4525963"/>
          </a:xfrm>
        </p:spPr>
        <p:txBody>
          <a:bodyPr/>
          <a:lstStyle/>
          <a:p>
            <a:r>
              <a:rPr lang="en-US" dirty="0"/>
              <a:t>A truly </a:t>
            </a:r>
            <a:r>
              <a:rPr lang="en-US" dirty="0" err="1"/>
              <a:t>thixotropic</a:t>
            </a:r>
            <a:r>
              <a:rPr lang="en-US" dirty="0"/>
              <a:t> fluid will exhibit a completely reversible behaviour.</a:t>
            </a:r>
          </a:p>
          <a:p>
            <a:r>
              <a:rPr lang="en-US" dirty="0"/>
              <a:t>A pseudo </a:t>
            </a:r>
            <a:r>
              <a:rPr lang="en-US" dirty="0" err="1"/>
              <a:t>thixotropic</a:t>
            </a:r>
            <a:r>
              <a:rPr lang="en-US" dirty="0"/>
              <a:t> fluid does not completely return to its original state of yield stress.</a:t>
            </a:r>
          </a:p>
        </p:txBody>
      </p:sp>
    </p:spTree>
    <p:extLst>
      <p:ext uri="{BB962C8B-B14F-4D97-AF65-F5344CB8AC3E}">
        <p14:creationId xmlns:p14="http://schemas.microsoft.com/office/powerpoint/2010/main" val="4862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Thixotropic</a:t>
            </a:r>
            <a:r>
              <a:rPr lang="en-CA" dirty="0" smtClean="0"/>
              <a:t> Fluid …(2)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084"/>
          <a:stretch>
            <a:fillRect/>
          </a:stretch>
        </p:blipFill>
        <p:spPr bwMode="auto">
          <a:xfrm rot="10800000">
            <a:off x="5277048" y="1643050"/>
            <a:ext cx="5390952" cy="411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8024826" y="171448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Truly </a:t>
            </a:r>
            <a:r>
              <a:rPr lang="en-CA" dirty="0" err="1"/>
              <a:t>thixotropic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4826" y="385762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Pseudo </a:t>
            </a:r>
            <a:r>
              <a:rPr lang="en-CA" dirty="0" err="1"/>
              <a:t>thixotropic</a:t>
            </a:r>
            <a:endParaRPr lang="en-US" dirty="0"/>
          </a:p>
        </p:txBody>
      </p:sp>
      <p:pic>
        <p:nvPicPr>
          <p:cNvPr id="70660" name="Picture 4" descr="http://www.concreted.com/Concrete-Concrete_Foudati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8066" y="3621025"/>
            <a:ext cx="3810000" cy="28575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140286" y="1214375"/>
            <a:ext cx="2251075" cy="2406650"/>
            <a:chOff x="5872163" y="1931988"/>
            <a:chExt cx="2674937" cy="298767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63" y="2513013"/>
              <a:ext cx="2674937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6296025" y="1931988"/>
              <a:ext cx="1589016" cy="49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 b="1">
                  <a:solidFill>
                    <a:srgbClr val="FFFF66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 b="1">
                  <a:solidFill>
                    <a:srgbClr val="FFFF66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000" b="1">
                  <a:solidFill>
                    <a:srgbClr val="FFFF66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b="1">
                  <a:solidFill>
                    <a:srgbClr val="FFFF66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chemeClr val="tx1"/>
                  </a:solidFill>
                </a:rPr>
                <a:t>Thixotropy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578862" y="5855611"/>
                <a:ext cx="1789531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62" y="5855611"/>
                <a:ext cx="1789531" cy="526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934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608263" y="1277938"/>
            <a:ext cx="7366000" cy="35433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rgbClr val="FFFF66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FFFF66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FFFF66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rgbClr val="FFFF66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Rheology Profile and Applications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 rot="-5400000">
            <a:off x="2146300" y="3111500"/>
            <a:ext cx="1155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rgbClr val="FFFF66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FFFF66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FFFF66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rgbClr val="FFFF66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b="1"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Viscosity</a:t>
            </a: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9" y="1295401"/>
            <a:ext cx="6829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1277938"/>
            <a:ext cx="6829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4" y="4859338"/>
            <a:ext cx="6048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9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005" y="365125"/>
            <a:ext cx="1126450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Shear rates of some familiar materials and processes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86" y="1633745"/>
            <a:ext cx="8128533" cy="466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90875"/>
            <a:ext cx="3905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7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80" y="1547156"/>
            <a:ext cx="8229600" cy="4525963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is and why </a:t>
            </a:r>
            <a:r>
              <a:rPr lang="en-US" dirty="0" smtClean="0"/>
              <a:t>rheology?</a:t>
            </a:r>
          </a:p>
          <a:p>
            <a:r>
              <a:rPr lang="en-US" dirty="0" smtClean="0"/>
              <a:t>Rheological terms</a:t>
            </a:r>
          </a:p>
          <a:p>
            <a:r>
              <a:rPr lang="en-US" dirty="0" smtClean="0"/>
              <a:t>What and how to measure?</a:t>
            </a:r>
            <a:endParaRPr lang="en-US" dirty="0" smtClean="0"/>
          </a:p>
          <a:p>
            <a:r>
              <a:rPr lang="en-US" dirty="0" smtClean="0"/>
              <a:t>Cellulose </a:t>
            </a:r>
            <a:r>
              <a:rPr lang="en-US" dirty="0" smtClean="0"/>
              <a:t>Nanocrystals (CNC)</a:t>
            </a:r>
          </a:p>
          <a:p>
            <a:r>
              <a:rPr lang="en-US" dirty="0" smtClean="0"/>
              <a:t>Cellulose Nanofibers (CNF)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913" y="253789"/>
            <a:ext cx="983774" cy="7741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2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Common rotational viscometers (</a:t>
            </a:r>
            <a:r>
              <a:rPr lang="en-CA" dirty="0" err="1" smtClean="0"/>
              <a:t>rheometers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20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4" y="1690688"/>
            <a:ext cx="7176777" cy="3891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456" y="2650486"/>
            <a:ext cx="3217069" cy="2352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9619" y="5793581"/>
            <a:ext cx="330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From Morrison Rheology Notes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44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Capillary and piston viscometers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22394" y="5793581"/>
            <a:ext cx="3631406" cy="562769"/>
          </a:xfrm>
        </p:spPr>
        <p:txBody>
          <a:bodyPr/>
          <a:lstStyle/>
          <a:p>
            <a:fld id="{C22E007D-04E0-4699-9DFB-E53FA2253FF6}" type="slidenum">
              <a:rPr lang="en-CA" smtClean="0"/>
              <a:t>21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52" y="2340206"/>
            <a:ext cx="4077896" cy="3049125"/>
          </a:xfrm>
          <a:prstGeom prst="rect">
            <a:avLst/>
          </a:prstGeom>
        </p:spPr>
      </p:pic>
      <p:pic>
        <p:nvPicPr>
          <p:cNvPr id="1026" name="Picture 2" descr="Image result for piston rhe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57414"/>
            <a:ext cx="4776632" cy="31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pillary viscom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4" y="1960330"/>
            <a:ext cx="17335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79619" y="5793581"/>
            <a:ext cx="330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From Morrison Rheology Notes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19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Viscoelasticity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CHEE 490/991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2E6C-03B2-4A79-9035-119DF5AFA6E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Shear Oscillatory Measurements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1" y="1411289"/>
            <a:ext cx="8912225" cy="42624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Measured using rotational rheometers (strain or stress controlled), with cone-and-plate or parallel plate fixtures in the dynamic oscillatory mode.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Stress sweeps: To identify linear viscoelasticity region. Very sensitive to branching and presence of fillers.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Temperature sweeps: To identify temperature stability, degradation, crosslinking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Frequency sweeps: Useful to detect structure of the material, viscous vs. elastic behaviour etc.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Stress relaxation: To detect the relaxation modulus as a function of time.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Oscillatory measurements can also be performed on solid samples (i.e. rubber, polymers in the solid state) using DMA (Dynamic Mechanical Analyzer) instruments.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Temperature sweeps are commonly used to identify glass transition temperatures, and damping properties (tan</a:t>
            </a:r>
            <a:r>
              <a:rPr lang="en-US" altLang="en-US">
                <a:latin typeface="Symbol" panose="05050102010706020507" pitchFamily="18" charset="2"/>
              </a:rPr>
              <a:t>d</a:t>
            </a:r>
            <a:r>
              <a:rPr lang="en-US" altLang="en-US"/>
              <a:t>) of the solid samples.</a:t>
            </a:r>
          </a:p>
        </p:txBody>
      </p:sp>
    </p:spTree>
    <p:extLst>
      <p:ext uri="{BB962C8B-B14F-4D97-AF65-F5344CB8AC3E}">
        <p14:creationId xmlns:p14="http://schemas.microsoft.com/office/powerpoint/2010/main" val="566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Viscoelasticity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CHEE 490/991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610E-7784-401C-AD31-3096C483EE5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Dynamic (Oscillatory) Rheometry</a:t>
            </a:r>
          </a:p>
        </p:txBody>
      </p:sp>
      <p:sp>
        <p:nvSpPr>
          <p:cNvPr id="224259" name="Rectangle 3"/>
          <p:cNvSpPr>
            <a:spLocks noChangeArrowheads="1"/>
          </p:cNvSpPr>
          <p:nvPr>
            <p:ph type="body" idx="1"/>
          </p:nvPr>
        </p:nvSpPr>
        <p:spPr>
          <a:xfrm>
            <a:off x="1828800" y="1049338"/>
            <a:ext cx="8458200" cy="1757362"/>
          </a:xfrm>
          <a:noFill/>
          <a:ln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/>
              <a:t>In the general case when the sample is deformed sinusoidally, as a response the stress will also oscillate sinusoidally at the same frequency, but in general will be shifted by a phase angle </a:t>
            </a:r>
            <a:r>
              <a:rPr lang="en-US" altLang="en-US">
                <a:latin typeface="Symbol" panose="05050102010706020507" pitchFamily="18" charset="2"/>
              </a:rPr>
              <a:t>d</a:t>
            </a:r>
            <a:r>
              <a:rPr lang="en-US" altLang="en-US"/>
              <a:t> with respect to the strain wave. The phase angle will depend on the nature of the material (viscous, elastic or viscoelastic)</a:t>
            </a: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3612" r="8984" b="8791"/>
          <a:stretch>
            <a:fillRect/>
          </a:stretch>
        </p:blipFill>
        <p:spPr bwMode="auto">
          <a:xfrm>
            <a:off x="2233613" y="3122614"/>
            <a:ext cx="5097462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4261" name="Object 5"/>
          <p:cNvGraphicFramePr>
            <a:graphicFrameLocks noChangeAspect="1"/>
          </p:cNvGraphicFramePr>
          <p:nvPr/>
        </p:nvGraphicFramePr>
        <p:xfrm>
          <a:off x="7315200" y="3152775"/>
          <a:ext cx="211455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5" imgW="736560" imgH="190440" progId="Equation.3">
                  <p:embed/>
                </p:oleObj>
              </mc:Choice>
              <mc:Fallback>
                <p:oleObj name="Equation" r:id="rId5" imgW="736560" imgH="190440" progId="Equation.3">
                  <p:embed/>
                  <p:pic>
                    <p:nvPicPr>
                      <p:cNvPr id="224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152775"/>
                        <a:ext cx="2114550" cy="547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7205664" y="2586039"/>
            <a:ext cx="94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latin typeface="Arial" panose="020B0604020202020204" pitchFamily="34" charset="0"/>
              </a:rPr>
              <a:t>Input</a:t>
            </a: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7210425" y="3857626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latin typeface="Arial" panose="020B0604020202020204" pitchFamily="34" charset="0"/>
              </a:rPr>
              <a:t>Response</a:t>
            </a:r>
          </a:p>
        </p:txBody>
      </p:sp>
      <p:graphicFrame>
        <p:nvGraphicFramePr>
          <p:cNvPr id="224264" name="Object 8"/>
          <p:cNvGraphicFramePr>
            <a:graphicFrameLocks noChangeAspect="1"/>
          </p:cNvGraphicFramePr>
          <p:nvPr/>
        </p:nvGraphicFramePr>
        <p:xfrm>
          <a:off x="7288213" y="4287839"/>
          <a:ext cx="2589212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7" imgW="901440" imgH="190440" progId="Equation.3">
                  <p:embed/>
                </p:oleObj>
              </mc:Choice>
              <mc:Fallback>
                <p:oleObj name="Equation" r:id="rId7" imgW="901440" imgH="190440" progId="Equation.3">
                  <p:embed/>
                  <p:pic>
                    <p:nvPicPr>
                      <p:cNvPr id="2242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8213" y="4287839"/>
                        <a:ext cx="2589212" cy="547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7348538" y="4852989"/>
            <a:ext cx="199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where 0°&lt;</a:t>
            </a:r>
            <a:r>
              <a:rPr lang="en-US" altLang="en-US" sz="2000">
                <a:latin typeface="Symbol" panose="05050102010706020507" pitchFamily="18" charset="2"/>
              </a:rPr>
              <a:t>d</a:t>
            </a:r>
            <a:r>
              <a:rPr lang="en-US" altLang="en-US" sz="2000">
                <a:latin typeface="Arial" panose="020B0604020202020204" pitchFamily="34" charset="0"/>
              </a:rPr>
              <a:t>&lt;90°</a:t>
            </a:r>
          </a:p>
        </p:txBody>
      </p:sp>
    </p:spTree>
    <p:extLst>
      <p:ext uri="{BB962C8B-B14F-4D97-AF65-F5344CB8AC3E}">
        <p14:creationId xmlns:p14="http://schemas.microsoft.com/office/powerpoint/2010/main" val="641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01" y="365125"/>
            <a:ext cx="11578660" cy="1325563"/>
          </a:xfrm>
        </p:spPr>
        <p:txBody>
          <a:bodyPr>
            <a:normAutofit/>
          </a:bodyPr>
          <a:lstStyle/>
          <a:p>
            <a:r>
              <a:rPr lang="en-CA" sz="3600" dirty="0"/>
              <a:t>Steady state shear viscosities of </a:t>
            </a:r>
            <a:r>
              <a:rPr lang="en-CA" sz="3600" dirty="0" smtClean="0"/>
              <a:t>CNC </a:t>
            </a:r>
            <a:r>
              <a:rPr lang="en-CA" sz="3600" dirty="0"/>
              <a:t>with L/D=12 at </a:t>
            </a:r>
            <a:r>
              <a:rPr lang="en-CA" sz="3600" dirty="0" smtClean="0"/>
              <a:t>0.33vol%</a:t>
            </a:r>
            <a:endParaRPr lang="en-CA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24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89" y="1913018"/>
            <a:ext cx="7681803" cy="38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54" y="213346"/>
            <a:ext cx="10515600" cy="824156"/>
          </a:xfrm>
        </p:spPr>
        <p:txBody>
          <a:bodyPr/>
          <a:lstStyle/>
          <a:p>
            <a:r>
              <a:rPr lang="en-CA" dirty="0" smtClean="0"/>
              <a:t>CNC surface charge effect on viscosity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25</a:t>
            </a:fld>
            <a:endParaRPr lang="en-CA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276019" y="1117601"/>
            <a:ext cx="6534968" cy="5158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57861" y="3035507"/>
            <a:ext cx="279450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C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Viscosity vs. shear rate plots of: CNC-A (a); CNC-B (b) before and after sonication; Interaction energy (V/</a:t>
            </a:r>
            <a:r>
              <a:rPr lang="en-CA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between CNC rods in parallel and cross orientations vs particle-particle distance (h): CNC-A (a); CNC-b (b).</a:t>
            </a:r>
            <a:r>
              <a:rPr lang="en-CA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V/</a:t>
            </a:r>
            <a:r>
              <a:rPr lang="en-CA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CA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calculations performed for particle diameter (d) = 7nm; length (L) =100 nm; </a:t>
            </a:r>
            <a:r>
              <a:rPr lang="en-CA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Hamaker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constant (A</a:t>
            </a:r>
            <a:r>
              <a:rPr lang="en-CA" sz="1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)=1.20x10-20 J.; Debye Length (κ</a:t>
            </a:r>
            <a:r>
              <a:rPr lang="en-CA" sz="1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)=9.68 nm;   Zeta potentials (ζ) are given on each plot. (a and b reprinted with permission from Ref. [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 tooltip="Shafeiei-Sabet, 2013 #270"/>
              </a:rPr>
              <a:t>15</a:t>
            </a:r>
            <a:r>
              <a:rPr lang="en-CA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Copyright 2013 Springer).</a:t>
            </a:r>
            <a:endParaRPr lang="en-C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151" y="215188"/>
            <a:ext cx="6437313" cy="5254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 b="1" dirty="0"/>
              <a:t>Rod Shaped Cellulose Nanocrystals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111044" y="1033379"/>
            <a:ext cx="3852862" cy="34696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CNC is not a thickener in diluted and semi-diluted concentrations</a:t>
            </a:r>
          </a:p>
          <a:p>
            <a:pPr>
              <a:defRPr/>
            </a:pPr>
            <a:r>
              <a:rPr lang="en-US" sz="2000" dirty="0"/>
              <a:t>However CNC (in semi dilute concentration range) at least 500 time enhances non-Newtonian characteristics of certain semi-dilute water soluble polymers.</a:t>
            </a:r>
          </a:p>
          <a:p>
            <a:pPr>
              <a:defRPr/>
            </a:pPr>
            <a:r>
              <a:rPr lang="en-US" sz="2000" dirty="0"/>
              <a:t>Commercial potentials:</a:t>
            </a:r>
          </a:p>
          <a:p>
            <a:pPr lvl="1">
              <a:defRPr/>
            </a:pPr>
            <a:r>
              <a:rPr lang="en-US" sz="2000" dirty="0"/>
              <a:t>Use of CNC at low concentrations</a:t>
            </a:r>
          </a:p>
          <a:p>
            <a:pPr lvl="1">
              <a:defRPr/>
            </a:pPr>
            <a:r>
              <a:rPr lang="en-US" sz="2000" dirty="0"/>
              <a:t>Use as a rheology modifier in coatings, personal care, drilling fluids, and other functional fluids</a:t>
            </a:r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3" y="1365181"/>
            <a:ext cx="4565650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Text Box 6"/>
          <p:cNvSpPr txBox="1">
            <a:spLocks noChangeArrowheads="1"/>
          </p:cNvSpPr>
          <p:nvPr/>
        </p:nvSpPr>
        <p:spPr bwMode="auto">
          <a:xfrm>
            <a:off x="5721640" y="5387655"/>
            <a:ext cx="558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err="1">
                <a:solidFill>
                  <a:schemeClr val="tx1"/>
                </a:solidFill>
                <a:cs typeface="Times New Roman" pitchFamily="18" charset="0"/>
              </a:rPr>
              <a:t>Boluk</a:t>
            </a:r>
            <a:r>
              <a:rPr lang="en-US" altLang="en-US" sz="1600" i="1" dirty="0">
                <a:solidFill>
                  <a:schemeClr val="tx1"/>
                </a:solidFill>
                <a:cs typeface="Times New Roman" pitchFamily="18" charset="0"/>
              </a:rPr>
              <a:t> and Zhao, US Patent 8,105,430 B2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err="1">
                <a:solidFill>
                  <a:schemeClr val="tx1"/>
                </a:solidFill>
                <a:cs typeface="Times New Roman" pitchFamily="18" charset="0"/>
              </a:rPr>
              <a:t>Boluk</a:t>
            </a:r>
            <a:r>
              <a:rPr lang="en-US" altLang="en-US" sz="1600" i="1" dirty="0">
                <a:solidFill>
                  <a:schemeClr val="tx1"/>
                </a:solidFill>
                <a:cs typeface="Times New Roman" pitchFamily="18" charset="0"/>
              </a:rPr>
              <a:t> et. al Langmuir, </a:t>
            </a:r>
            <a:r>
              <a:rPr lang="en-US" altLang="en-US" sz="1600" i="1" dirty="0">
                <a:solidFill>
                  <a:schemeClr val="tx1"/>
                </a:solidFill>
                <a:cs typeface="Times New Roman" pitchFamily="18" charset="0"/>
              </a:rPr>
              <a:t>28:6114-6123 (2012)</a:t>
            </a:r>
            <a:endParaRPr lang="en-CA" altLang="en-US" sz="1600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Y. Boluk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B7D5-C5A2-47EE-8EF6-029B9304419A}" type="slidenum">
              <a:rPr lang="en-US" smtClean="0"/>
              <a:t>26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0087" y="279790"/>
            <a:ext cx="11456504" cy="11430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/>
            </a:r>
            <a:br>
              <a:rPr lang="en-CA" b="1" dirty="0"/>
            </a:br>
            <a:r>
              <a:rPr lang="en-CA" sz="3600" dirty="0"/>
              <a:t>Shear </a:t>
            </a:r>
            <a:r>
              <a:rPr lang="en-CA" sz="3600" dirty="0"/>
              <a:t>viscosities of  </a:t>
            </a:r>
            <a:r>
              <a:rPr lang="en-CA" sz="3600" dirty="0"/>
              <a:t>CNC in </a:t>
            </a:r>
            <a:r>
              <a:rPr lang="en-CA" sz="3600" dirty="0" smtClean="0"/>
              <a:t> a</a:t>
            </a:r>
            <a:r>
              <a:rPr lang="en-CA" sz="3600" dirty="0"/>
              <a:t>) 0.5 % ; b) 1.0 </a:t>
            </a:r>
            <a:r>
              <a:rPr lang="en-CA" sz="3600" dirty="0"/>
              <a:t>% CMC solutions</a:t>
            </a:r>
            <a:br>
              <a:rPr lang="en-CA" sz="3600" dirty="0"/>
            </a:br>
            <a:r>
              <a:rPr lang="en-CA" sz="3600" dirty="0"/>
              <a:t>T= 25</a:t>
            </a:r>
            <a:r>
              <a:rPr lang="en-CA" sz="3600" baseline="30000" dirty="0"/>
              <a:t>0</a:t>
            </a:r>
            <a:r>
              <a:rPr lang="en-CA" sz="3600" dirty="0"/>
              <a:t>C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Y. Boluk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B7D5-C5A2-47EE-8EF6-029B9304419A}" type="slidenum">
              <a:rPr lang="en-US" smtClean="0"/>
              <a:t>27</a:t>
            </a:fld>
            <a:endParaRPr lang="en-US"/>
          </a:p>
        </p:txBody>
      </p:sp>
      <p:pic>
        <p:nvPicPr>
          <p:cNvPr id="205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1694272"/>
            <a:ext cx="5377936" cy="34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13" y="1746763"/>
            <a:ext cx="5148623" cy="334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1" y="2558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4844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713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9675" y="531084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24225" y="531084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05400" y="57716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dirty="0" err="1"/>
              <a:t>Oguzlu</a:t>
            </a:r>
            <a:r>
              <a:rPr lang="en-CA" sz="1200" dirty="0"/>
              <a:t>, Hale, Christophe </a:t>
            </a:r>
            <a:r>
              <a:rPr lang="en-CA" sz="1200" dirty="0" err="1"/>
              <a:t>Danumah</a:t>
            </a:r>
            <a:r>
              <a:rPr lang="en-CA" sz="1200" dirty="0"/>
              <a:t>, and Yaman Boluk. "The role of dilute and semi‐dilute cellulose nanocrystal (CNC) suspensions on the rheology of </a:t>
            </a:r>
            <a:r>
              <a:rPr lang="en-CA" sz="1200" dirty="0" err="1"/>
              <a:t>carboxymethyl</a:t>
            </a:r>
            <a:r>
              <a:rPr lang="en-CA" sz="1200" dirty="0"/>
              <a:t> cellulose (CMC) solutions." </a:t>
            </a:r>
            <a:r>
              <a:rPr lang="en-CA" sz="1200" i="1" dirty="0"/>
              <a:t>The Canadian Journal of Chemical Engineering</a:t>
            </a:r>
            <a:r>
              <a:rPr lang="en-CA" sz="1200" dirty="0"/>
              <a:t> 94.10 (2016): 1841-1847.</a:t>
            </a:r>
          </a:p>
        </p:txBody>
      </p:sp>
    </p:spTree>
    <p:extLst>
      <p:ext uri="{BB962C8B-B14F-4D97-AF65-F5344CB8AC3E}">
        <p14:creationId xmlns:p14="http://schemas.microsoft.com/office/powerpoint/2010/main" val="3331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16113"/>
            <a:ext cx="5943600" cy="30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65424" y="508041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41507" y="504201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3582" y="318195"/>
            <a:ext cx="11363739" cy="1143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CA" sz="3600" dirty="0"/>
              <a:t>0.33 vol.% CNC suspension </a:t>
            </a:r>
            <a:r>
              <a:rPr lang="en-CA" sz="3600" dirty="0" smtClean="0"/>
              <a:t>in </a:t>
            </a:r>
            <a:r>
              <a:rPr lang="en-CA" sz="3600" dirty="0"/>
              <a:t>CMC </a:t>
            </a:r>
            <a:r>
              <a:rPr lang="en-CA" sz="3600" dirty="0"/>
              <a:t>(700 </a:t>
            </a:r>
            <a:r>
              <a:rPr lang="en-CA" sz="3600" dirty="0" err="1"/>
              <a:t>kDa</a:t>
            </a:r>
            <a:r>
              <a:rPr lang="en-CA" sz="3600" dirty="0"/>
              <a:t>) solutions. </a:t>
            </a:r>
            <a:endParaRPr lang="en-US" sz="3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Y. Boluk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B7D5-C5A2-47EE-8EF6-029B9304419A}" type="slidenum">
              <a:rPr lang="en-US" smtClean="0"/>
              <a:t>28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 txBox="1">
            <a:spLocks/>
          </p:cNvSpPr>
          <p:nvPr/>
        </p:nvSpPr>
        <p:spPr bwMode="auto">
          <a:xfrm>
            <a:off x="10145714" y="6477000"/>
            <a:ext cx="598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B8CAD5-4E48-44F6-BAC8-5D210088D883}" type="slidenum">
              <a:rPr lang="en-US" altLang="en-US" sz="180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80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524000" y="6596064"/>
            <a:ext cx="541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 err="1">
                <a:solidFill>
                  <a:srgbClr val="000000"/>
                </a:solidFill>
              </a:rPr>
              <a:t>Boluk</a:t>
            </a:r>
            <a:r>
              <a:rPr lang="en-US" altLang="en-US" sz="1600" i="1" dirty="0">
                <a:solidFill>
                  <a:srgbClr val="000000"/>
                </a:solidFill>
              </a:rPr>
              <a:t>, Y.; Zhao, L. Y.; </a:t>
            </a:r>
            <a:r>
              <a:rPr lang="en-US" altLang="en-US" sz="1600" i="1" dirty="0" err="1">
                <a:solidFill>
                  <a:srgbClr val="000000"/>
                </a:solidFill>
              </a:rPr>
              <a:t>Incani</a:t>
            </a:r>
            <a:r>
              <a:rPr lang="en-US" altLang="en-US" sz="1600" i="1" dirty="0">
                <a:solidFill>
                  <a:srgbClr val="000000"/>
                </a:solidFill>
              </a:rPr>
              <a:t>, V. , Langmuir  </a:t>
            </a:r>
            <a:r>
              <a:rPr lang="en-US" altLang="en-US" sz="1600" i="1" dirty="0">
                <a:solidFill>
                  <a:srgbClr val="000000"/>
                </a:solidFill>
              </a:rPr>
              <a:t>24</a:t>
            </a:r>
            <a:r>
              <a:rPr lang="en-US" altLang="en-US" sz="1600" i="1" dirty="0">
                <a:solidFill>
                  <a:srgbClr val="000000"/>
                </a:solidFill>
              </a:rPr>
              <a:t>, </a:t>
            </a:r>
            <a:r>
              <a:rPr lang="en-US" altLang="en-US" sz="1600" i="1" dirty="0">
                <a:solidFill>
                  <a:srgbClr val="000000"/>
                </a:solidFill>
              </a:rPr>
              <a:t>6114-6123 (2012)</a:t>
            </a:r>
            <a:endParaRPr lang="en-US" altLang="en-US" sz="1600" i="1" dirty="0">
              <a:solidFill>
                <a:srgbClr val="000000"/>
              </a:solidFill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6224589" y="3352800"/>
            <a:ext cx="109036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1"/>
                </a:solidFill>
              </a:rPr>
              <a:t>CMC-CNC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524000" y="3225800"/>
            <a:ext cx="103342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chemeClr val="accent1"/>
                </a:solidFill>
              </a:rPr>
              <a:t>PEO</a:t>
            </a:r>
            <a:r>
              <a:rPr lang="en-US" altLang="en-US" sz="1800" b="1" i="1" dirty="0">
                <a:solidFill>
                  <a:schemeClr val="accent1"/>
                </a:solidFill>
              </a:rPr>
              <a:t>-CNC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509839" y="1371601"/>
            <a:ext cx="223678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1465262" y="914400"/>
            <a:ext cx="470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without the presence of non-adsorbing polymer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6148388" y="914401"/>
            <a:ext cx="4748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with the presence of depleted non-adsorbing polymer.</a:t>
            </a:r>
          </a:p>
        </p:txBody>
      </p:sp>
      <p:pic>
        <p:nvPicPr>
          <p:cNvPr id="10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" b="11707"/>
          <a:stretch>
            <a:fillRect/>
          </a:stretch>
        </p:blipFill>
        <p:spPr bwMode="auto">
          <a:xfrm>
            <a:off x="6246813" y="3683001"/>
            <a:ext cx="41973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3683001"/>
            <a:ext cx="419893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1" name="Group 13"/>
          <p:cNvGrpSpPr>
            <a:grpSpLocks/>
          </p:cNvGrpSpPr>
          <p:nvPr/>
        </p:nvGrpSpPr>
        <p:grpSpPr bwMode="auto">
          <a:xfrm>
            <a:off x="7180264" y="1406525"/>
            <a:ext cx="2219325" cy="1962150"/>
            <a:chOff x="3231073" y="1352878"/>
            <a:chExt cx="2219325" cy="1962150"/>
          </a:xfrm>
        </p:grpSpPr>
        <p:pic>
          <p:nvPicPr>
            <p:cNvPr id="102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073" y="1352878"/>
              <a:ext cx="2219325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4" name="Group 15"/>
            <p:cNvGrpSpPr>
              <a:grpSpLocks/>
            </p:cNvGrpSpPr>
            <p:nvPr/>
          </p:nvGrpSpPr>
          <p:grpSpPr bwMode="auto">
            <a:xfrm>
              <a:off x="4689898" y="2118126"/>
              <a:ext cx="527353" cy="499758"/>
              <a:chOff x="4932573" y="2057890"/>
              <a:chExt cx="371971" cy="366549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5041251" y="2107904"/>
                <a:ext cx="216112" cy="2188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087160" y="2057836"/>
                <a:ext cx="217232" cy="2188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4986382" y="2157971"/>
                <a:ext cx="217232" cy="2188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932634" y="2205710"/>
                <a:ext cx="217232" cy="2188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5" name="Group 16"/>
            <p:cNvGrpSpPr>
              <a:grpSpLocks/>
            </p:cNvGrpSpPr>
            <p:nvPr/>
          </p:nvGrpSpPr>
          <p:grpSpPr bwMode="auto">
            <a:xfrm rot="-2536225">
              <a:off x="4430321" y="2654969"/>
              <a:ext cx="534323" cy="552142"/>
              <a:chOff x="4932573" y="2057890"/>
              <a:chExt cx="371971" cy="366549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5040829" y="2105863"/>
                <a:ext cx="217713" cy="2202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087585" y="2055244"/>
                <a:ext cx="217714" cy="2202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984927" y="2154068"/>
                <a:ext cx="217714" cy="219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931034" y="2202774"/>
                <a:ext cx="217713" cy="219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6" name="Group 17"/>
            <p:cNvGrpSpPr>
              <a:grpSpLocks/>
            </p:cNvGrpSpPr>
            <p:nvPr/>
          </p:nvGrpSpPr>
          <p:grpSpPr bwMode="auto">
            <a:xfrm rot="-4584479">
              <a:off x="3410061" y="1468906"/>
              <a:ext cx="534132" cy="543487"/>
              <a:chOff x="4932573" y="2057890"/>
              <a:chExt cx="371971" cy="36654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5044805" y="2105413"/>
                <a:ext cx="214475" cy="2184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090355" y="2055920"/>
                <a:ext cx="216686" cy="2173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91168" y="2155279"/>
                <a:ext cx="215580" cy="2173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937286" y="2203160"/>
                <a:ext cx="215580" cy="2184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7" name="Group 18"/>
            <p:cNvGrpSpPr>
              <a:grpSpLocks/>
            </p:cNvGrpSpPr>
            <p:nvPr/>
          </p:nvGrpSpPr>
          <p:grpSpPr bwMode="auto">
            <a:xfrm rot="-2260662">
              <a:off x="4104422" y="1525272"/>
              <a:ext cx="521094" cy="501352"/>
              <a:chOff x="4932573" y="2057890"/>
              <a:chExt cx="371971" cy="366549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5039944" y="2104438"/>
                <a:ext cx="215308" cy="2182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086072" y="2054852"/>
                <a:ext cx="216442" cy="2182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983374" y="2155757"/>
                <a:ext cx="217574" cy="2170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931171" y="2202006"/>
                <a:ext cx="216441" cy="2170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8" name="Group 19"/>
            <p:cNvGrpSpPr>
              <a:grpSpLocks/>
            </p:cNvGrpSpPr>
            <p:nvPr/>
          </p:nvGrpSpPr>
          <p:grpSpPr bwMode="auto">
            <a:xfrm rot="-952528">
              <a:off x="4809290" y="1432918"/>
              <a:ext cx="531060" cy="518500"/>
              <a:chOff x="4932573" y="2057890"/>
              <a:chExt cx="371971" cy="366549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5040054" y="2103895"/>
                <a:ext cx="216828" cy="2188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87495" y="2054507"/>
                <a:ext cx="216827" cy="2188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985723" y="2157299"/>
                <a:ext cx="217939" cy="2188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931403" y="2202379"/>
                <a:ext cx="217939" cy="2188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9" name="Group 20"/>
            <p:cNvGrpSpPr>
              <a:grpSpLocks/>
            </p:cNvGrpSpPr>
            <p:nvPr/>
          </p:nvGrpSpPr>
          <p:grpSpPr bwMode="auto">
            <a:xfrm rot="-1369165">
              <a:off x="3384255" y="2664576"/>
              <a:ext cx="570043" cy="537039"/>
              <a:chOff x="4932573" y="2057890"/>
              <a:chExt cx="371971" cy="36654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038618" y="2104237"/>
                <a:ext cx="218574" cy="2199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85438" y="2054356"/>
                <a:ext cx="218574" cy="2210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983508" y="2154087"/>
                <a:ext cx="218573" cy="2210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30558" y="2202445"/>
                <a:ext cx="218573" cy="2199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60" name="Group 21"/>
            <p:cNvGrpSpPr>
              <a:grpSpLocks/>
            </p:cNvGrpSpPr>
            <p:nvPr/>
          </p:nvGrpSpPr>
          <p:grpSpPr bwMode="auto">
            <a:xfrm rot="-3943432">
              <a:off x="3598292" y="2102528"/>
              <a:ext cx="583557" cy="545267"/>
              <a:chOff x="4932573" y="2057890"/>
              <a:chExt cx="371971" cy="366549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5043305" y="2104625"/>
                <a:ext cx="217560" cy="2198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90511" y="2054075"/>
                <a:ext cx="217560" cy="2198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987012" y="2154575"/>
                <a:ext cx="218571" cy="2198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931983" y="2202941"/>
                <a:ext cx="218571" cy="2187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itle 6"/>
          <p:cNvSpPr>
            <a:spLocks noGrp="1"/>
          </p:cNvSpPr>
          <p:nvPr>
            <p:ph type="title"/>
          </p:nvPr>
        </p:nvSpPr>
        <p:spPr>
          <a:xfrm>
            <a:off x="1923801" y="-43656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CNC Structure of Polymer Solutions 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Y. Boluk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B7D5-C5A2-47EE-8EF6-029B9304419A}" type="slidenum">
              <a:rPr lang="en-US" smtClean="0"/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69686" y="1189441"/>
            <a:ext cx="3590925" cy="1800225"/>
            <a:chOff x="1134695" y="1590370"/>
            <a:chExt cx="3590925" cy="18002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5" y="1590370"/>
              <a:ext cx="35909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45245" y="1931205"/>
              <a:ext cx="1228960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-------------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49378" y="3496944"/>
            <a:ext cx="2146357" cy="341632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Fill in the blank: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Polymer melt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Polymer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Glacier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Cement mixture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NANOCELLULOSE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suspensions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09" y="2622495"/>
            <a:ext cx="4220420" cy="107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11071" y="4065048"/>
            <a:ext cx="6166612" cy="2432405"/>
            <a:chOff x="3904013" y="4928105"/>
            <a:chExt cx="5122967" cy="2432405"/>
          </a:xfrm>
        </p:grpSpPr>
        <p:sp>
          <p:nvSpPr>
            <p:cNvPr id="15" name="Rectangle 14"/>
            <p:cNvSpPr/>
            <p:nvPr/>
          </p:nvSpPr>
          <p:spPr>
            <a:xfrm>
              <a:off x="3904013" y="4928105"/>
              <a:ext cx="5122967" cy="2217946"/>
            </a:xfrm>
            <a:prstGeom prst="rect">
              <a:avLst/>
            </a:prstGeom>
            <a:solidFill>
              <a:srgbClr val="FFFF00">
                <a:alpha val="69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04013" y="5052186"/>
              <a:ext cx="496934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scientists, engineers and laymen, rheology is observations or expressions of how the stress in a material or force applied to a material is related to deformation (change of shape) of the material. </a:t>
              </a:r>
            </a:p>
          </p:txBody>
        </p:sp>
      </p:grp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490391" y="297967"/>
            <a:ext cx="10515600" cy="89147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What is rheology 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0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65" y="212725"/>
            <a:ext cx="11618844" cy="1325563"/>
          </a:xfrm>
        </p:spPr>
        <p:txBody>
          <a:bodyPr/>
          <a:lstStyle/>
          <a:p>
            <a:r>
              <a:rPr lang="en-CA" dirty="0" smtClean="0"/>
              <a:t>Oscillation measurements of CNC in HEC solutions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30</a:t>
            </a:fld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85" y="1690688"/>
            <a:ext cx="435768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84852" y="5433020"/>
            <a:ext cx="73085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G’(ω) and G”(ω)  of CNC suspensions in 1.0% 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HEC solutions.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75" y="62821"/>
            <a:ext cx="11894680" cy="1325563"/>
          </a:xfrm>
        </p:spPr>
        <p:txBody>
          <a:bodyPr>
            <a:normAutofit/>
          </a:bodyPr>
          <a:lstStyle/>
          <a:p>
            <a:r>
              <a:rPr lang="en-CA" sz="3600" dirty="0" smtClean="0"/>
              <a:t>Flow behavior of CNF depends on the grade and concentration</a:t>
            </a:r>
            <a:endParaRPr lang="en-CA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31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30" y="1388384"/>
            <a:ext cx="10309139" cy="40702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09713" y="5722836"/>
            <a:ext cx="963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Webinar, May 27, 2015, Pia </a:t>
            </a:r>
            <a:r>
              <a:rPr lang="en-CA" dirty="0" err="1" smtClean="0"/>
              <a:t>Qvintus</a:t>
            </a:r>
            <a:r>
              <a:rPr lang="en-CA" dirty="0" smtClean="0"/>
              <a:t>&amp; </a:t>
            </a:r>
            <a:r>
              <a:rPr lang="en-CA" dirty="0" err="1" smtClean="0"/>
              <a:t>Heli</a:t>
            </a:r>
            <a:r>
              <a:rPr lang="en-CA" dirty="0" smtClean="0"/>
              <a:t> </a:t>
            </a:r>
            <a:r>
              <a:rPr lang="en-CA" dirty="0" err="1" smtClean="0"/>
              <a:t>Kangas</a:t>
            </a:r>
            <a:r>
              <a:rPr lang="en-CA" dirty="0" smtClean="0"/>
              <a:t>, VTT </a:t>
            </a:r>
            <a:r>
              <a:rPr lang="en-CA" dirty="0" err="1" smtClean="0"/>
              <a:t>Techncal</a:t>
            </a:r>
            <a:r>
              <a:rPr lang="en-CA" dirty="0" smtClean="0"/>
              <a:t> Research Centre of Finland Ltd.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01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39" y="610289"/>
            <a:ext cx="4807226" cy="1325563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Oscillation measurements of CNF suspensions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32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05" y="269658"/>
            <a:ext cx="5352574" cy="5724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7321" y="2987214"/>
            <a:ext cx="33395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/>
              <a:t>Lasseuguette</a:t>
            </a:r>
            <a:r>
              <a:rPr lang="en-CA" dirty="0"/>
              <a:t>, Elsa, Denis Roux, and Yoshiharu </a:t>
            </a:r>
            <a:r>
              <a:rPr lang="en-CA" dirty="0" err="1"/>
              <a:t>Nishiyama</a:t>
            </a:r>
            <a:r>
              <a:rPr lang="en-CA" dirty="0"/>
              <a:t>. "Rheological properties of </a:t>
            </a:r>
            <a:r>
              <a:rPr lang="en-CA" dirty="0" err="1"/>
              <a:t>microfibrillar</a:t>
            </a:r>
            <a:r>
              <a:rPr lang="en-CA" dirty="0"/>
              <a:t> suspension of TEMPO-oxidized pulp." </a:t>
            </a:r>
            <a:r>
              <a:rPr lang="en-CA" i="1" dirty="0"/>
              <a:t>Cellulose</a:t>
            </a:r>
            <a:r>
              <a:rPr lang="en-CA" dirty="0"/>
              <a:t> 15.3 (2008): 425-433.</a:t>
            </a:r>
          </a:p>
        </p:txBody>
      </p:sp>
    </p:spTree>
    <p:extLst>
      <p:ext uri="{BB962C8B-B14F-4D97-AF65-F5344CB8AC3E}">
        <p14:creationId xmlns:p14="http://schemas.microsoft.com/office/powerpoint/2010/main" val="39135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CNC in PLA melt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33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226" y="365125"/>
            <a:ext cx="4035286" cy="5631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5995" y="2775827"/>
            <a:ext cx="5310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Kamal, Musa R., and </a:t>
            </a:r>
            <a:r>
              <a:rPr lang="en-CA" dirty="0" err="1"/>
              <a:t>Vahid</a:t>
            </a:r>
            <a:r>
              <a:rPr lang="en-CA" dirty="0"/>
              <a:t> </a:t>
            </a:r>
            <a:r>
              <a:rPr lang="en-CA" dirty="0" err="1"/>
              <a:t>Khoshkava</a:t>
            </a:r>
            <a:r>
              <a:rPr lang="en-CA" dirty="0"/>
              <a:t>. "Effect of cellulose nanocrystals (CNC) on rheological and mechanical properties and crystallization behavior of PLA/CNC nanocomposites." </a:t>
            </a:r>
            <a:r>
              <a:rPr lang="en-CA" i="1" dirty="0"/>
              <a:t>Carbohydrate polymers</a:t>
            </a:r>
            <a:r>
              <a:rPr lang="en-CA" dirty="0"/>
              <a:t> 123 (2015): 105-114.</a:t>
            </a:r>
          </a:p>
        </p:txBody>
      </p:sp>
    </p:spTree>
    <p:extLst>
      <p:ext uri="{BB962C8B-B14F-4D97-AF65-F5344CB8AC3E}">
        <p14:creationId xmlns:p14="http://schemas.microsoft.com/office/powerpoint/2010/main" val="400863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CNC in </a:t>
            </a:r>
            <a:r>
              <a:rPr lang="en-CA" dirty="0" smtClean="0"/>
              <a:t>PP </a:t>
            </a:r>
            <a:r>
              <a:rPr lang="en-CA" dirty="0"/>
              <a:t>melt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34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714" y="976195"/>
            <a:ext cx="3872720" cy="53801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892" y="2546190"/>
            <a:ext cx="3964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/>
              <a:t>Khoshkava</a:t>
            </a:r>
            <a:r>
              <a:rPr lang="en-CA" dirty="0"/>
              <a:t>, </a:t>
            </a:r>
            <a:r>
              <a:rPr lang="en-CA" dirty="0" err="1"/>
              <a:t>Vahid</a:t>
            </a:r>
            <a:r>
              <a:rPr lang="en-CA" dirty="0"/>
              <a:t>, and Musa R. Kamal. "Effect of cellulose nanocrystals (CNC) particle morphology on dispersion and rheological and mechanical properties of polypropylene/CNC nanocomposites." </a:t>
            </a:r>
            <a:r>
              <a:rPr lang="en-CA" i="1" dirty="0"/>
              <a:t>ACS applied materials &amp; interfaces</a:t>
            </a:r>
            <a:r>
              <a:rPr lang="en-CA" dirty="0"/>
              <a:t> 6.11 (2014): 8146-8157.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625" y="3514097"/>
            <a:ext cx="3345402" cy="26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CNC in PP melt (Oscillation test)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35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85" y="1856901"/>
            <a:ext cx="5258136" cy="39806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1892" y="2580106"/>
            <a:ext cx="3964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/>
              <a:t>Khoshkava</a:t>
            </a:r>
            <a:r>
              <a:rPr lang="en-CA" dirty="0"/>
              <a:t>, </a:t>
            </a:r>
            <a:r>
              <a:rPr lang="en-CA" dirty="0" err="1"/>
              <a:t>Vahid</a:t>
            </a:r>
            <a:r>
              <a:rPr lang="en-CA" dirty="0"/>
              <a:t>, and Musa R. Kamal. "Effect of cellulose nanocrystals (CNC) particle morphology on dispersion and rheological and mechanical properties of polypropylene/CNC nanocomposites." </a:t>
            </a:r>
            <a:r>
              <a:rPr lang="en-CA" i="1" dirty="0"/>
              <a:t>ACS applied materials &amp; interfaces</a:t>
            </a:r>
            <a:r>
              <a:rPr lang="en-CA" dirty="0"/>
              <a:t> 6.11 (2014): 8146-8157.</a:t>
            </a:r>
          </a:p>
        </p:txBody>
      </p:sp>
    </p:spTree>
    <p:extLst>
      <p:ext uri="{BB962C8B-B14F-4D97-AF65-F5344CB8AC3E}">
        <p14:creationId xmlns:p14="http://schemas.microsoft.com/office/powerpoint/2010/main" val="41411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Concluding remarks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36</a:t>
            </a:fld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Steady state shear viscosity measurements</a:t>
            </a:r>
          </a:p>
          <a:p>
            <a:r>
              <a:rPr lang="en-CA" dirty="0" smtClean="0"/>
              <a:t>Dynamic measurements (Oscillation)</a:t>
            </a:r>
          </a:p>
          <a:p>
            <a:endParaRPr lang="en-CA" dirty="0"/>
          </a:p>
          <a:p>
            <a:r>
              <a:rPr lang="en-CA" dirty="0" smtClean="0"/>
              <a:t>Further things to learn</a:t>
            </a:r>
          </a:p>
          <a:p>
            <a:pPr lvl="1"/>
            <a:r>
              <a:rPr lang="en-CA" dirty="0" err="1" smtClean="0"/>
              <a:t>Elongational</a:t>
            </a:r>
            <a:r>
              <a:rPr lang="en-CA" dirty="0" smtClean="0"/>
              <a:t> viscosity</a:t>
            </a:r>
          </a:p>
          <a:p>
            <a:pPr lvl="1"/>
            <a:r>
              <a:rPr lang="en-CA" dirty="0" smtClean="0"/>
              <a:t>Creep test</a:t>
            </a:r>
          </a:p>
          <a:p>
            <a:pPr lvl="1"/>
            <a:r>
              <a:rPr lang="en-CA" dirty="0" smtClean="0"/>
              <a:t>Stress relaxation</a:t>
            </a:r>
          </a:p>
          <a:p>
            <a:pPr lvl="1"/>
            <a:r>
              <a:rPr lang="en-CA" dirty="0" smtClean="0"/>
              <a:t>And more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55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229" y="310410"/>
            <a:ext cx="7772400" cy="47625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dirty="0">
                <a:solidFill>
                  <a:srgbClr val="080808"/>
                </a:solidFill>
              </a:rPr>
              <a:t>Rheology Explains Behavior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914400"/>
            <a:ext cx="8382000" cy="57150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n-US" altLang="en-US" sz="2400" b="1"/>
              <a:t>Drop onto a concrete floor four objects</a:t>
            </a:r>
            <a:r>
              <a:rPr lang="en-US" altLang="en-US" sz="2400"/>
              <a:t>: 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Book Antiqua" panose="02040602050305030304" pitchFamily="18" charset="0"/>
              </a:rPr>
              <a:t>a gum eraser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Book Antiqua" panose="02040602050305030304" pitchFamily="18" charset="0"/>
              </a:rPr>
              <a:t>a cube of halite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Book Antiqua" panose="02040602050305030304" pitchFamily="18" charset="0"/>
              </a:rPr>
              <a:t>a ball of soft clay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Book Antiqua" panose="02040602050305030304" pitchFamily="18" charset="0"/>
              </a:rPr>
              <a:t>one cm</a:t>
            </a:r>
            <a:r>
              <a:rPr lang="en-US" altLang="en-US" baseline="30000">
                <a:latin typeface="Book Antiqua" panose="02040602050305030304" pitchFamily="18" charset="0"/>
              </a:rPr>
              <a:t>3</a:t>
            </a:r>
            <a:r>
              <a:rPr lang="en-US" altLang="en-US">
                <a:latin typeface="Book Antiqua" panose="02040602050305030304" pitchFamily="18" charset="0"/>
              </a:rPr>
              <a:t> of honey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latin typeface="Book Antiqua" panose="02040602050305030304" pitchFamily="18" charset="0"/>
            </a:endParaRPr>
          </a:p>
          <a:p>
            <a:pPr eaLnBrk="1" hangingPunct="1"/>
            <a:r>
              <a:rPr lang="en-US" altLang="en-US" sz="2400" b="1">
                <a:solidFill>
                  <a:srgbClr val="A36705"/>
                </a:solidFill>
              </a:rPr>
              <a:t>When they fall, they behave the same by following the Newton’s Second Law (F = mg)</a:t>
            </a:r>
          </a:p>
          <a:p>
            <a:pPr eaLnBrk="1" hangingPunct="1"/>
            <a:r>
              <a:rPr lang="en-US" altLang="en-US" sz="2400" b="1" i="1"/>
              <a:t>Their difference is when they reach the ground</a:t>
            </a:r>
            <a:r>
              <a:rPr lang="en-US" altLang="en-US" sz="2400"/>
              <a:t>:</a:t>
            </a:r>
          </a:p>
          <a:p>
            <a:pPr lvl="1" eaLnBrk="1" hangingPunct="1"/>
            <a:r>
              <a:rPr lang="en-US" altLang="en-US"/>
              <a:t>The eraser rebounds and bounces (</a:t>
            </a:r>
            <a:r>
              <a:rPr lang="en-US" altLang="en-US" b="1">
                <a:solidFill>
                  <a:srgbClr val="A36705"/>
                </a:solidFill>
              </a:rPr>
              <a:t>elastic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The clay flattens and sticks to the floor (</a:t>
            </a:r>
            <a:r>
              <a:rPr lang="en-US" altLang="en-US" b="1">
                <a:solidFill>
                  <a:srgbClr val="A36705"/>
                </a:solidFill>
              </a:rPr>
              <a:t>ductile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The halite fractures and fragments scatter (</a:t>
            </a:r>
            <a:r>
              <a:rPr lang="en-US" altLang="en-US" b="1">
                <a:solidFill>
                  <a:srgbClr val="A36705"/>
                </a:solidFill>
              </a:rPr>
              <a:t>brittle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The honey slowly spreads on the floor  (</a:t>
            </a:r>
            <a:r>
              <a:rPr lang="en-US" altLang="en-US" b="1">
                <a:solidFill>
                  <a:srgbClr val="A36705"/>
                </a:solidFill>
              </a:rPr>
              <a:t>viscous</a:t>
            </a:r>
            <a:r>
              <a:rPr lang="en-US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7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rheology?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3565" y="1629281"/>
            <a:ext cx="10515600" cy="4351338"/>
          </a:xfrm>
        </p:spPr>
        <p:txBody>
          <a:bodyPr/>
          <a:lstStyle/>
          <a:p>
            <a:r>
              <a:rPr lang="en-US" dirty="0" smtClean="0"/>
              <a:t>Predict the field </a:t>
            </a:r>
            <a:r>
              <a:rPr lang="en-US" dirty="0"/>
              <a:t>performance of the material</a:t>
            </a:r>
          </a:p>
          <a:p>
            <a:r>
              <a:rPr lang="en-US" dirty="0"/>
              <a:t>Understand physical properties of the materials and interactions </a:t>
            </a:r>
            <a:r>
              <a:rPr lang="en-US" dirty="0" smtClean="0"/>
              <a:t>among </a:t>
            </a:r>
            <a:r>
              <a:rPr lang="en-US" dirty="0"/>
              <a:t>components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20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320" y="365125"/>
            <a:ext cx="11825491" cy="1325563"/>
          </a:xfrm>
        </p:spPr>
        <p:txBody>
          <a:bodyPr>
            <a:normAutofit/>
          </a:bodyPr>
          <a:lstStyle/>
          <a:p>
            <a:r>
              <a:rPr lang="en-CA" sz="3200" dirty="0" smtClean="0"/>
              <a:t>Rheology and its place among other sciences and applied problems</a:t>
            </a:r>
            <a:endParaRPr lang="en-CA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2016-11-09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Y. Boluk -  University of Alberta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007D-04E0-4699-9DFB-E53FA2253FF6}" type="slidenum">
              <a:rPr lang="en-CA" smtClean="0"/>
              <a:t>6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51" y="1807382"/>
            <a:ext cx="7274283" cy="4189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3428" y="5996891"/>
            <a:ext cx="633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From: A</a:t>
            </a:r>
            <a:r>
              <a:rPr lang="en-CA" dirty="0"/>
              <a:t>. </a:t>
            </a:r>
            <a:r>
              <a:rPr lang="en-CA" dirty="0" err="1"/>
              <a:t>Ya</a:t>
            </a:r>
            <a:r>
              <a:rPr lang="en-CA" dirty="0"/>
              <a:t>. </a:t>
            </a:r>
            <a:r>
              <a:rPr lang="en-CA" dirty="0" smtClean="0"/>
              <a:t>Malkin, Rheology Fundamentals, </a:t>
            </a:r>
            <a:r>
              <a:rPr lang="en-CA" dirty="0" err="1" smtClean="0"/>
              <a:t>ChemTec</a:t>
            </a:r>
            <a:r>
              <a:rPr lang="en-CA" dirty="0" smtClean="0"/>
              <a:t> Publishing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10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6615" y="228600"/>
            <a:ext cx="7772400" cy="6858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rgbClr val="080808"/>
                </a:solidFill>
              </a:rPr>
              <a:t>Material Parameters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7085" y="1143000"/>
            <a:ext cx="9209915" cy="51054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n-US" altLang="en-US" b="1" dirty="0"/>
              <a:t>Rheology depends on:</a:t>
            </a:r>
          </a:p>
          <a:p>
            <a:pPr lvl="1" eaLnBrk="1" hangingPunct="1"/>
            <a:r>
              <a:rPr lang="en-US" altLang="en-US" b="1" dirty="0" smtClean="0">
                <a:solidFill>
                  <a:srgbClr val="A9A75D"/>
                </a:solidFill>
              </a:rPr>
              <a:t>Extrinsic</a:t>
            </a:r>
            <a:r>
              <a:rPr lang="en-US" altLang="en-US" dirty="0" smtClean="0"/>
              <a:t> (external) conditions such as:</a:t>
            </a:r>
          </a:p>
          <a:p>
            <a:pPr lvl="2" eaLnBrk="1" hangingPunct="1">
              <a:buSzPct val="65000"/>
            </a:pPr>
            <a:r>
              <a:rPr lang="en-US" altLang="en-US" sz="2800" dirty="0">
                <a:solidFill>
                  <a:srgbClr val="A36705"/>
                </a:solidFill>
              </a:rPr>
              <a:t>P</a:t>
            </a:r>
            <a:r>
              <a:rPr lang="en-US" altLang="en-US" sz="2800" dirty="0"/>
              <a:t>, </a:t>
            </a:r>
            <a:r>
              <a:rPr lang="en-US" altLang="en-US" sz="2800" dirty="0">
                <a:solidFill>
                  <a:srgbClr val="A36705"/>
                </a:solidFill>
              </a:rPr>
              <a:t>T</a:t>
            </a:r>
            <a:r>
              <a:rPr lang="en-US" altLang="en-US" sz="2800" dirty="0"/>
              <a:t>, </a:t>
            </a:r>
            <a:r>
              <a:rPr lang="en-US" altLang="en-US" sz="2800" dirty="0">
                <a:solidFill>
                  <a:srgbClr val="A36705"/>
                </a:solidFill>
              </a:rPr>
              <a:t>t</a:t>
            </a:r>
            <a:r>
              <a:rPr lang="en-US" altLang="en-US" sz="2800" dirty="0"/>
              <a:t>, chemistry of the environment</a:t>
            </a:r>
          </a:p>
          <a:p>
            <a:pPr lvl="1" eaLnBrk="1" hangingPunct="1"/>
            <a:endParaRPr lang="en-US" altLang="en-US" b="1" dirty="0" smtClean="0">
              <a:solidFill>
                <a:srgbClr val="A9A75D"/>
              </a:solidFill>
            </a:endParaRPr>
          </a:p>
          <a:p>
            <a:pPr lvl="1" eaLnBrk="1" hangingPunct="1"/>
            <a:r>
              <a:rPr lang="en-US" altLang="en-US" b="1" dirty="0" smtClean="0">
                <a:solidFill>
                  <a:srgbClr val="A9A75D"/>
                </a:solidFill>
              </a:rPr>
              <a:t>Intrinsic</a:t>
            </a:r>
            <a:r>
              <a:rPr lang="en-US" altLang="en-US" dirty="0" smtClean="0"/>
              <a:t> (internal) material properties such as:</a:t>
            </a:r>
          </a:p>
          <a:p>
            <a:pPr lvl="2" eaLnBrk="1" hangingPunct="1">
              <a:buSzPct val="65000"/>
            </a:pPr>
            <a:r>
              <a:rPr lang="en-US" altLang="en-US" sz="2800" dirty="0" err="1" smtClean="0"/>
              <a:t>Nanocellulose</a:t>
            </a:r>
            <a:r>
              <a:rPr lang="en-US" altLang="en-US" sz="2800" dirty="0" smtClean="0"/>
              <a:t> dimensions, surface properties, concentration, continuous phase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347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</a:t>
            </a:r>
            <a:r>
              <a:rPr lang="en-CA" sz="3100" dirty="0"/>
              <a:t>ooke’s Law for a Material under Shear Deformation</a:t>
            </a:r>
            <a:endParaRPr lang="en-US" sz="3100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809720" y="4619626"/>
            <a:ext cx="8401080" cy="16176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en-CA" sz="2000" dirty="0"/>
              <a:t>	Consider a rectangular prism that is deformed by the application of equal and opposite forces, F, applied tangentially to opposite faces of the prism, each of area, A.</a:t>
            </a:r>
          </a:p>
          <a:p>
            <a:pPr>
              <a:buFont typeface="Arial" charset="0"/>
              <a:buNone/>
            </a:pPr>
            <a:r>
              <a:rPr lang="en-CA" sz="2000" dirty="0"/>
              <a:t>	The prism will be deformed in the manner shown, under the shear stress of </a:t>
            </a:r>
          </a:p>
          <a:p>
            <a:pPr lvl="1">
              <a:buFont typeface="Arial" charset="0"/>
              <a:buNone/>
            </a:pPr>
            <a:r>
              <a:rPr lang="en-CA" sz="1800" dirty="0">
                <a:sym typeface="Symbol" pitchFamily="18" charset="2"/>
              </a:rPr>
              <a:t> = F/A</a:t>
            </a:r>
            <a:endParaRPr lang="en-US" sz="1800" dirty="0"/>
          </a:p>
        </p:txBody>
      </p:sp>
      <p:pic>
        <p:nvPicPr>
          <p:cNvPr id="18436" name="Picture 4" descr="lec_4-001"/>
          <p:cNvPicPr>
            <a:picLocks noChangeAspect="1" noChangeArrowheads="1"/>
          </p:cNvPicPr>
          <p:nvPr/>
        </p:nvPicPr>
        <p:blipFill>
          <a:blip r:embed="rId3" cstate="print"/>
          <a:srcRect l="6557" r="6557"/>
          <a:stretch>
            <a:fillRect/>
          </a:stretch>
        </p:blipFill>
        <p:spPr bwMode="auto">
          <a:xfrm>
            <a:off x="2286000" y="15240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lec_4-00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6096000" y="1524000"/>
            <a:ext cx="29718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924800" y="21336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3300"/>
                </a:solidFill>
                <a:sym typeface="Symbol" pitchFamily="18" charset="2"/>
              </a:rPr>
              <a:t>  =  G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024563" y="4076700"/>
            <a:ext cx="3167062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Shear strain, </a:t>
            </a:r>
            <a:r>
              <a:rPr lang="en-US" sz="1400" b="1">
                <a:sym typeface="Symbol" pitchFamily="18" charset="2"/>
              </a:rPr>
              <a:t></a:t>
            </a:r>
          </a:p>
          <a:p>
            <a:pPr algn="ctr">
              <a:spcBef>
                <a:spcPct val="50000"/>
              </a:spcBef>
            </a:pPr>
            <a:endParaRPr lang="en-US" sz="1400" b="1">
              <a:sym typeface="Symbol" pitchFamily="18" charset="2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 rot="16200000">
            <a:off x="4632326" y="2749198"/>
            <a:ext cx="3167062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  <a:p>
            <a:pPr algn="ctr">
              <a:spcBef>
                <a:spcPct val="50000"/>
              </a:spcBef>
            </a:pPr>
            <a:r>
              <a:rPr lang="en-US" sz="1400" b="1"/>
              <a:t>Shear stress, </a:t>
            </a:r>
            <a:r>
              <a:rPr lang="en-US" sz="1400" b="1">
                <a:sym typeface="Symbol" pitchFamily="18" charset="2"/>
              </a:rPr>
              <a:t>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7175500" y="2947988"/>
            <a:ext cx="20891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ym typeface="Symbol" pitchFamily="18" charset="2"/>
              </a:rPr>
              <a:t>slope =  G</a:t>
            </a:r>
          </a:p>
        </p:txBody>
      </p:sp>
    </p:spTree>
    <p:extLst>
      <p:ext uri="{BB962C8B-B14F-4D97-AF65-F5344CB8AC3E}">
        <p14:creationId xmlns:p14="http://schemas.microsoft.com/office/powerpoint/2010/main" val="17052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Newton’s Law of Viscous Flow</a:t>
            </a:r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828800"/>
          </a:xfrm>
        </p:spPr>
        <p:txBody>
          <a:bodyPr/>
          <a:lstStyle/>
          <a:p>
            <a:r>
              <a:rPr lang="en-CA" dirty="0"/>
              <a:t>Consider a similar experiment (as described in the previous slide to establish Hooke’s Law) for a “</a:t>
            </a:r>
            <a:r>
              <a:rPr lang="en-CA" i="1" dirty="0"/>
              <a:t>rectangular prism</a:t>
            </a:r>
            <a:r>
              <a:rPr lang="en-CA" dirty="0"/>
              <a:t>” made of a simple liquid.</a:t>
            </a:r>
          </a:p>
        </p:txBody>
      </p:sp>
      <p:pic>
        <p:nvPicPr>
          <p:cNvPr id="20484" name="Picture 4" descr="lec_4-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3141664"/>
            <a:ext cx="439261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http://rishibabuadari.tripod.com/MudRheology/Image17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35" y="3856850"/>
            <a:ext cx="3139346" cy="23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7416" y="3141663"/>
            <a:ext cx="16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 rate = V/y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532469" y="5666733"/>
                <a:ext cx="1789531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acc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469" y="5666733"/>
                <a:ext cx="1789531" cy="526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1694</Words>
  <Application>Microsoft Office PowerPoint</Application>
  <PresentationFormat>Widescreen</PresentationFormat>
  <Paragraphs>262</Paragraphs>
  <Slides>36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Book Antiqua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Microsoft Equation 3.0</vt:lpstr>
      <vt:lpstr>How to use Rheology to Characterize and Formulate Nanofiber Based Materials</vt:lpstr>
      <vt:lpstr>Outline</vt:lpstr>
      <vt:lpstr>What is rheology ?</vt:lpstr>
      <vt:lpstr>Rheology Explains Behavior</vt:lpstr>
      <vt:lpstr>Why rheology?</vt:lpstr>
      <vt:lpstr>Rheology and its place among other sciences and applied problems</vt:lpstr>
      <vt:lpstr>Material Parameters</vt:lpstr>
      <vt:lpstr>Hooke’s Law for a Material under Shear Deformation</vt:lpstr>
      <vt:lpstr>Newton’s Law of Viscous Flow</vt:lpstr>
      <vt:lpstr>Viscous Flow</vt:lpstr>
      <vt:lpstr>Types of Flow</vt:lpstr>
      <vt:lpstr>Newtonian Fluid</vt:lpstr>
      <vt:lpstr>Bingham Fluid</vt:lpstr>
      <vt:lpstr>Shear Thinning</vt:lpstr>
      <vt:lpstr>Shear Thickenning</vt:lpstr>
      <vt:lpstr>Thixotropic Fluid …(1)</vt:lpstr>
      <vt:lpstr>Thixotropic Fluid …(2)</vt:lpstr>
      <vt:lpstr>Rheology Profile and Applications</vt:lpstr>
      <vt:lpstr>Shear rates of some familiar materials and processes</vt:lpstr>
      <vt:lpstr>Common rotational viscometers (rheometers)</vt:lpstr>
      <vt:lpstr>Capillary and piston viscometers</vt:lpstr>
      <vt:lpstr>Shear Oscillatory Measurements</vt:lpstr>
      <vt:lpstr>Dynamic (Oscillatory) Rheometry</vt:lpstr>
      <vt:lpstr>Steady state shear viscosities of CNC with L/D=12 at 0.33vol%</vt:lpstr>
      <vt:lpstr>CNC surface charge effect on viscosity</vt:lpstr>
      <vt:lpstr>Rod Shaped Cellulose Nanocrystals</vt:lpstr>
      <vt:lpstr> Shear viscosities of  CNC in  a) 0.5 % ; b) 1.0 % CMC solutions T= 250C </vt:lpstr>
      <vt:lpstr> 0.33 vol.% CNC suspension in CMC (700 kDa) solutions. </vt:lpstr>
      <vt:lpstr>CNC Structure of Polymer Solutions  </vt:lpstr>
      <vt:lpstr>Oscillation measurements of CNC in HEC solutions</vt:lpstr>
      <vt:lpstr>Flow behavior of CNF depends on the grade and concentration</vt:lpstr>
      <vt:lpstr>Oscillation measurements of CNF suspensions</vt:lpstr>
      <vt:lpstr>CNC in PLA melt</vt:lpstr>
      <vt:lpstr>CNC in PP melt</vt:lpstr>
      <vt:lpstr>CNC in PP melt (Oscillation test)</vt:lpstr>
      <vt:lpstr>Concluding remarks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Rheology to Characterize and Formulate Nanofiber Based Materials</dc:title>
  <dc:creator>Yaman Boluk</dc:creator>
  <cp:lastModifiedBy>Yaman Boluk</cp:lastModifiedBy>
  <cp:revision>35</cp:revision>
  <dcterms:created xsi:type="dcterms:W3CDTF">2016-10-30T17:06:47Z</dcterms:created>
  <dcterms:modified xsi:type="dcterms:W3CDTF">2016-10-31T14:45:00Z</dcterms:modified>
</cp:coreProperties>
</file>